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9"/>
  </p:notesMasterIdLst>
  <p:sldIdLst>
    <p:sldId id="256" r:id="rId2"/>
    <p:sldId id="257" r:id="rId3"/>
    <p:sldId id="271" r:id="rId4"/>
    <p:sldId id="270" r:id="rId5"/>
    <p:sldId id="288" r:id="rId6"/>
    <p:sldId id="269" r:id="rId7"/>
    <p:sldId id="259" r:id="rId8"/>
    <p:sldId id="260" r:id="rId9"/>
    <p:sldId id="261" r:id="rId10"/>
    <p:sldId id="265" r:id="rId11"/>
    <p:sldId id="290" r:id="rId12"/>
    <p:sldId id="289" r:id="rId13"/>
    <p:sldId id="286" r:id="rId14"/>
    <p:sldId id="282" r:id="rId15"/>
    <p:sldId id="287" r:id="rId16"/>
    <p:sldId id="285" r:id="rId17"/>
    <p:sldId id="267" r:id="rId1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291" autoAdjust="0"/>
  </p:normalViewPr>
  <p:slideViewPr>
    <p:cSldViewPr snapToGrid="0">
      <p:cViewPr varScale="1">
        <p:scale>
          <a:sx n="65" d="100"/>
          <a:sy n="65" d="100"/>
        </p:scale>
        <p:origin x="89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28/12/2020</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5</a:t>
            </a:fld>
            <a:endParaRPr lang="it-IT"/>
          </a:p>
        </p:txBody>
      </p:sp>
    </p:spTree>
    <p:extLst>
      <p:ext uri="{BB962C8B-B14F-4D97-AF65-F5344CB8AC3E}">
        <p14:creationId xmlns:p14="http://schemas.microsoft.com/office/powerpoint/2010/main" val="152371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12/28/2020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12/28/2020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12/28/2020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12/28/2020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12/28/2020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1131765"/>
          </a:xfrm>
        </p:spPr>
        <p:txBody>
          <a:bodyPr anchor="b">
            <a:normAutofit/>
          </a:bodyPr>
          <a:lstStyle/>
          <a:p>
            <a:pPr algn="ctr"/>
            <a:r>
              <a:rPr lang="it-IT" sz="2400" dirty="0">
                <a:latin typeface="Times New Roman" panose="02020603050405020304" pitchFamily="18" charset="0"/>
                <a:cs typeface="Times New Roman" panose="02020603050405020304" pitchFamily="18" charset="0"/>
              </a:rPr>
              <a:t>SUAM- 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565208"/>
            <a:ext cx="3933306" cy="2169700"/>
          </a:xfrm>
        </p:spPr>
        <p:txBody>
          <a:bodyPr>
            <a:normAutofit/>
          </a:bodyPr>
          <a:lstStyle/>
          <a:p>
            <a:pPr algn="ctr"/>
            <a:r>
              <a:rPr lang="it-IT" sz="1100" dirty="0">
                <a:latin typeface="Times New Roman" panose="02020603050405020304" pitchFamily="18" charset="0"/>
                <a:cs typeface="Times New Roman" panose="02020603050405020304" pitchFamily="18" charset="0"/>
              </a:rPr>
              <a:t>GARA EUROPEA A PROCEDURA APERTA PER LA FORNITURA DI CARTA IN RISME NATURALE ECOLOGICA E RICICLATA, PRODOTTI DI CANCELLERIA TRADIZIONALE ED ECOLOGICA AD USO UFFICIO, STAMPATI ED OPERE DI LEGATORIA E SERVIZI CONNESSI PER LE AMMINISTRAZIONI DEL TERRITORIO DELLA REGIONE MARCHE - N. GARA SIMOG 7812261 </a:t>
            </a:r>
          </a:p>
          <a:p>
            <a:pPr algn="ctr"/>
            <a:r>
              <a:rPr lang="it-IT" b="1" u="sng" dirty="0">
                <a:latin typeface="Times New Roman" panose="02020603050405020304" pitchFamily="18" charset="0"/>
                <a:cs typeface="Times New Roman" panose="02020603050405020304" pitchFamily="18" charset="0"/>
              </a:rPr>
              <a:t>LOTTO 1 - CARTA</a:t>
            </a:r>
          </a:p>
          <a:p>
            <a:pPr algn="ctr"/>
            <a:endParaRPr lang="it-IT" sz="3200"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795401" y="2742684"/>
            <a:ext cx="3314725" cy="707886"/>
          </a:xfrm>
          <a:prstGeom prst="rect">
            <a:avLst/>
          </a:prstGeom>
        </p:spPr>
        <p:txBody>
          <a:bodyPr wrap="square">
            <a:spAutoFit/>
          </a:bodyPr>
          <a:lstStyle/>
          <a:p>
            <a:pPr algn="ctr"/>
            <a:r>
              <a:rPr lang="it-IT" sz="2000" dirty="0">
                <a:latin typeface="Times New Roman" panose="02020603050405020304" pitchFamily="18" charset="0"/>
                <a:cs typeface="Times New Roman" panose="02020603050405020304" pitchFamily="18" charset="0"/>
              </a:rPr>
              <a:t>GUIDA ALLA CONVENZIONE</a:t>
            </a: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6545382"/>
          </a:xfrm>
          <a:prstGeom prst="rect">
            <a:avLst/>
          </a:prstGeom>
        </p:spPr>
        <p:txBody>
          <a:bodyPr wrap="square">
            <a:spAutoFit/>
          </a:bodyPr>
          <a:lstStyle/>
          <a:p>
            <a:pPr lvl="0">
              <a:spcAft>
                <a:spcPts val="1142"/>
              </a:spcAft>
            </a:pPr>
            <a:r>
              <a:rPr lang="it-IT" sz="2000" b="1" dirty="0">
                <a:latin typeface="Times New Roman" panose="02020603050405020304" pitchFamily="18" charset="0"/>
                <a:cs typeface="Times New Roman" panose="02020603050405020304" pitchFamily="18" charset="0"/>
              </a:rPr>
              <a:t>ORDINATIVO DI FORNITURA pag. 1/3</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contraenti e il Fornitore ed assume, come previsto dall’art. 26 L. 488/1999, la valenza di contratto attuativo della Convenzione.</a:t>
            </a:r>
          </a:p>
          <a:p>
            <a:pPr lvl="0" algn="just">
              <a:spcAft>
                <a:spcPts val="1142"/>
              </a:spcAft>
            </a:pPr>
            <a:r>
              <a:rPr lang="it-IT" sz="2000" dirty="0">
                <a:latin typeface="Times New Roman" panose="02020603050405020304" pitchFamily="18" charset="0"/>
                <a:cs typeface="Times New Roman" panose="02020603050405020304" pitchFamily="18" charset="0"/>
              </a:rPr>
              <a:t>L’Amministrazione contraente, sulla base della Conferma di ADESIONE, potrà altresì emettere Ordinativi di Fornitura che prevedano espressamente di subordinare l’esecuzione delle prestazioni ivi dedotte, o alcune di esse, a successive emissioni di </a:t>
            </a:r>
            <a:r>
              <a:rPr lang="it-IT" sz="2000" b="1" u="sng" dirty="0">
                <a:latin typeface="Times New Roman" panose="02020603050405020304" pitchFamily="18" charset="0"/>
                <a:cs typeface="Times New Roman" panose="02020603050405020304" pitchFamily="18" charset="0"/>
              </a:rPr>
              <a:t>Ordini di esecuzione</a:t>
            </a:r>
            <a:r>
              <a:rPr lang="it-IT" sz="2000" dirty="0">
                <a:latin typeface="Times New Roman" panose="02020603050405020304" pitchFamily="18" charset="0"/>
                <a:cs typeface="Times New Roman" panose="02020603050405020304" pitchFamily="18" charset="0"/>
              </a:rPr>
              <a:t>. In tali casi l’Ordinativo di Fornitura deve espressamente contenere tale facoltà e il Fornitore è tenuto ad ottemperare a quanto previsto dall’Amministrazione contraente. </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L’Amministrazione contraente ha facoltà di emettere, in relazione ad ogni Conferma di Adesione sottoscritta, uno o più Ordinativi di Fornitura fino alla concorrenza dell’importo previsto nella Conferma. </a:t>
            </a: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r>
              <a:rPr lang="it-IT" sz="2000" b="1" u="sng" dirty="0">
                <a:solidFill>
                  <a:srgbClr val="1C1C1C"/>
                </a:solidFill>
                <a:latin typeface="Times New Roman" panose="02020603050405020304" pitchFamily="18" charset="0"/>
                <a:cs typeface="Times New Roman" panose="02020603050405020304" pitchFamily="18" charset="0"/>
              </a:rPr>
              <a:t>N.B.</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Qualora nel corso della durata della Convenzione per l’Amministrazione Contraente si renda necessario integrare e/o modificare la Conferma di adesione, potrà inviare una (o più) ulteriore Conferma di Adesione cui seguiranno successivi Ordinativi di Fornitura.</a:t>
            </a:r>
          </a:p>
          <a:p>
            <a:pPr lvl="0">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316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26212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1142"/>
              </a:spcAft>
              <a:buClrTx/>
              <a:buSzTx/>
              <a:buFontTx/>
              <a:buNone/>
              <a:tabLst/>
              <a:defRPr/>
            </a:pPr>
            <a:r>
              <a:rPr kumimoji="0" lang="it-IT"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ORDINATIVO DI FORNITURA pag. 2/3</a:t>
            </a:r>
          </a:p>
          <a:p>
            <a:pPr marL="0" marR="0" lvl="0" indent="0" algn="just" defTabSz="914400" rtl="0" eaLnBrk="1" fontAlgn="auto" latinLnBrk="0" hangingPunct="1">
              <a:lnSpc>
                <a:spcPct val="100000"/>
              </a:lnSpc>
              <a:spcBef>
                <a:spcPts val="0"/>
              </a:spcBef>
              <a:spcAft>
                <a:spcPts val="1142"/>
              </a:spcAft>
              <a:buClrTx/>
              <a:buSzTx/>
              <a:buFontTx/>
              <a:buNone/>
              <a:tabLst/>
              <a:defRPr/>
            </a:pPr>
            <a:r>
              <a:rPr kumimoji="0" lang="it-IT" sz="2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Nei casi in cui l'Amministrazione contraente ritenga, per motivi di interesse pubblico anche connessi a limitazioni di spesa imposte dalla legge o da provvedimenti amministrativi, di non emettere Ordinativi di Fornitura in relazione a tutte le prestazioni indicate nella Conferma di Adesione, ovvero nei casi in cui non vengano emessi, Ordinativi di Fornitura/Ordini</a:t>
            </a:r>
            <a:r>
              <a:rPr kumimoji="0" lang="it-IT" sz="2000" b="0" i="0" u="none" strike="noStrike" kern="1200" cap="none" spc="0" normalizeH="0" noProof="0" dirty="0">
                <a:ln>
                  <a:noFill/>
                </a:ln>
                <a:solidFill>
                  <a:srgbClr val="000000"/>
                </a:solidFill>
                <a:effectLst/>
                <a:uLnTx/>
                <a:uFillTx/>
                <a:latin typeface="Times New Roman" panose="02020603050405020304" pitchFamily="18" charset="0"/>
                <a:cs typeface="Times New Roman" panose="02020603050405020304" pitchFamily="18" charset="0"/>
              </a:rPr>
              <a:t> di esecuzione</a:t>
            </a:r>
            <a:r>
              <a:rPr kumimoji="0" lang="it-IT" sz="2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 per un complessivo importo pari a quello indicato nel sopracitato Atto, è tenuta a comunicare al RUP, tramite PEC, l'importo residuo che non utilizzerà.</a:t>
            </a:r>
            <a:endParaRPr kumimoji="0" lang="it-IT" sz="2000" b="0" i="0" u="none" strike="noStrike" kern="1200" cap="none" spc="0" normalizeH="0" baseline="0" noProof="0" dirty="0">
              <a:ln>
                <a:noFill/>
              </a:ln>
              <a:solidFill>
                <a:srgbClr val="1C1C1C"/>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1142"/>
              </a:spcAft>
              <a:buClrTx/>
              <a:buSzTx/>
              <a:buFontTx/>
              <a:buNone/>
              <a:tabLst/>
              <a:defRPr/>
            </a:pPr>
            <a:endParaRPr kumimoji="0" lang="it-IT" sz="2600" b="0" i="0" u="none" strike="noStrike" kern="1200" cap="none" spc="0" normalizeH="0" baseline="0" noProof="0" dirty="0">
              <a:ln>
                <a:noFill/>
              </a:ln>
              <a:solidFill>
                <a:srgbClr val="1C1C1C"/>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174539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3518912"/>
          </a:xfrm>
          <a:prstGeom prst="rect">
            <a:avLst/>
          </a:prstGeom>
        </p:spPr>
        <p:txBody>
          <a:bodyPr wrap="square">
            <a:spAutoFit/>
          </a:bodyPr>
          <a:lstStyle/>
          <a:p>
            <a:pPr lvl="0">
              <a:spcAft>
                <a:spcPts val="1142"/>
              </a:spcAft>
            </a:pPr>
            <a:r>
              <a:rPr lang="it-IT" sz="2000" b="1" dirty="0">
                <a:latin typeface="Times New Roman" panose="02020603050405020304" pitchFamily="18" charset="0"/>
                <a:cs typeface="Times New Roman" panose="02020603050405020304" pitchFamily="18" charset="0"/>
              </a:rPr>
              <a:t>ORDINATIVO DI FORNITURA pag. 3/3</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Ad ogni Ordinativo di Fornitura dovrà essere allegato il Riepilogo Adesione scaricato dalla Piattaforma GT SUAM secondo le modalità indicate nell’apposita guida.</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 importo previsto nel Prospetto economico per gli incentivi ex art. 113 commi 2 e 5 del D.lgs. n. 50/2016.</a:t>
            </a:r>
          </a:p>
          <a:p>
            <a:pPr lvl="0" algn="just">
              <a:spcAft>
                <a:spcPts val="1142"/>
              </a:spcAft>
            </a:pPr>
            <a:r>
              <a:rPr lang="it-IT" sz="2000" b="1" kern="0" dirty="0">
                <a:solidFill>
                  <a:srgbClr val="1C1C1C"/>
                </a:solidFill>
                <a:latin typeface="Times New Roman" panose="02020603050405020304" pitchFamily="18" charset="0"/>
                <a:cs typeface="Times New Roman" panose="02020603050405020304" pitchFamily="18" charset="0"/>
              </a:rPr>
              <a:t>Ciascun Ordinativo di fornitura, unitamente all’allegato RIEPILOGO ADESIONE, deve essere trasmesso al RUP della Convenzione ai fini del monitoraggio di quest’ultima. </a:t>
            </a:r>
          </a:p>
          <a:p>
            <a:pPr lvl="0">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2902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57DAC-2930-4B30-9CD5-62F20CEA92C9}"/>
              </a:ext>
            </a:extLst>
          </p:cNvPr>
          <p:cNvSpPr>
            <a:spLocks noGrp="1"/>
          </p:cNvSpPr>
          <p:nvPr>
            <p:ph type="title"/>
          </p:nvPr>
        </p:nvSpPr>
        <p:spPr>
          <a:xfrm>
            <a:off x="206477" y="132735"/>
            <a:ext cx="11783962" cy="6518788"/>
          </a:xfrm>
        </p:spPr>
        <p:txBody>
          <a:bodyPr>
            <a:normAutofit fontScale="90000"/>
          </a:bodyPr>
          <a:lstStyle/>
          <a:p>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r>
              <a:rPr lang="it-IT" sz="3100" b="1" dirty="0">
                <a:latin typeface="Times New Roman" panose="02020603050405020304" pitchFamily="18" charset="0"/>
                <a:cs typeface="Times New Roman" panose="02020603050405020304" pitchFamily="18" charset="0"/>
              </a:rPr>
              <a:t>MODALITA’ DI  CONSEGNA</a:t>
            </a:r>
            <a:br>
              <a:rPr lang="it-IT" sz="3600" b="1" dirty="0">
                <a:latin typeface="Times New Roman" panose="02020603050405020304" pitchFamily="18" charset="0"/>
                <a:cs typeface="Times New Roman" panose="02020603050405020304" pitchFamily="18" charset="0"/>
              </a:rPr>
            </a:br>
            <a:br>
              <a:rPr lang="it-IT" sz="3600" b="1"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Il Fornitore dovrà consegnare la merce all’indirizzo indicato nell’Ordinativo di Fornitura/Ordine di Esecuzione entro il termine stabilito e/o indicato dall’Amministrazione.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Gli oneri relativi alla consegna della fornitura sono interamente a carico del Fornitore.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Per consegna si intende ogni onere relativo all’imballaggio, carico, trasporto, scarico, consegna al piano stradale, consegna al magazzino, consegna al piano/piani diversi e qualsiasi altra attività ad essa strumentale.</a:t>
            </a:r>
            <a:br>
              <a:rPr lang="it-IT" sz="3600" b="1" dirty="0">
                <a:latin typeface="Times New Roman" panose="02020603050405020304" pitchFamily="18" charset="0"/>
                <a:cs typeface="Times New Roman" panose="02020603050405020304" pitchFamily="18" charset="0"/>
              </a:rPr>
            </a:br>
            <a:br>
              <a:rPr lang="it-IT" sz="27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La consegna delle risme di carta potrà avvenire o in scatole o in pallet/bancali a seconda del quantitativo di risme ordinato.</a:t>
            </a:r>
            <a:br>
              <a:rPr lang="it-IT" sz="2700" dirty="0">
                <a:latin typeface="Times New Roman" panose="02020603050405020304" pitchFamily="18" charset="0"/>
                <a:cs typeface="Times New Roman" panose="02020603050405020304" pitchFamily="18" charset="0"/>
              </a:rPr>
            </a:br>
            <a:br>
              <a:rPr lang="it-IT" sz="2700" dirty="0">
                <a:latin typeface="Times New Roman" panose="02020603050405020304" pitchFamily="18" charset="0"/>
                <a:cs typeface="Times New Roman" panose="02020603050405020304" pitchFamily="18" charset="0"/>
              </a:rPr>
            </a:br>
            <a:r>
              <a:rPr lang="it-IT" sz="2200" b="1" u="sng" dirty="0">
                <a:latin typeface="Times New Roman" panose="02020603050405020304" pitchFamily="18" charset="0"/>
                <a:cs typeface="Times New Roman" panose="02020603050405020304" pitchFamily="18" charset="0"/>
              </a:rPr>
              <a:t>MINIMO ORDINABILE</a:t>
            </a:r>
            <a:br>
              <a:rPr lang="it-IT" sz="27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Il Fornitore è tenuto a dare esecuzione alle richieste di consegna contenenti l’indicazione di un quantitativo di carta A4 o A5 ecologica e/o riciclata il cui totale non sia inferiore a 100 risme, oppure un quantitativo di carta A3 ecologica e/o riciclata inferiore a 50 risme solo se tale quantitativo è abbinato ad una richiesta di consegna presso lo stesso punto/luogo di un ordine di carta A4 ecologica e/o riciclata uguale o superiore alle 100 risme.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Nel caso della consegna della carta in pallet, il fornitore è tenuto a dare esecuzione alle richieste di consegna per una quantità minima di un pallet/bancale per ciascun formato.</a:t>
            </a:r>
            <a:br>
              <a:rPr lang="it-IT" sz="2700" dirty="0">
                <a:latin typeface="Times New Roman" panose="02020603050405020304" pitchFamily="18" charset="0"/>
                <a:cs typeface="Times New Roman" panose="02020603050405020304" pitchFamily="18" charset="0"/>
              </a:rPr>
            </a:br>
            <a:br>
              <a:rPr lang="it-IT" sz="2700" dirty="0">
                <a:latin typeface="Times New Roman" panose="02020603050405020304" pitchFamily="18" charset="0"/>
                <a:cs typeface="Times New Roman" panose="02020603050405020304" pitchFamily="18" charset="0"/>
              </a:rPr>
            </a:br>
            <a:br>
              <a:rPr lang="it-IT" sz="2700" dirty="0">
                <a:latin typeface="Times New Roman" panose="02020603050405020304" pitchFamily="18" charset="0"/>
                <a:cs typeface="Times New Roman" panose="02020603050405020304" pitchFamily="18" charset="0"/>
              </a:rPr>
            </a:br>
            <a:br>
              <a:rPr lang="it-IT" sz="2700" dirty="0">
                <a:latin typeface="Times New Roman" panose="02020603050405020304" pitchFamily="18" charset="0"/>
                <a:cs typeface="Times New Roman" panose="02020603050405020304" pitchFamily="18" charset="0"/>
              </a:rPr>
            </a:br>
            <a:br>
              <a:rPr lang="it-IT" sz="2000" dirty="0"/>
            </a:br>
            <a:br>
              <a:rPr lang="it-IT" sz="2000" dirty="0"/>
            </a:br>
            <a:br>
              <a:rPr lang="it-IT" sz="20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endParaRPr lang="it-IT" sz="1600" dirty="0"/>
          </a:p>
        </p:txBody>
      </p:sp>
    </p:spTree>
    <p:extLst>
      <p:ext uri="{BB962C8B-B14F-4D97-AF65-F5344CB8AC3E}">
        <p14:creationId xmlns:p14="http://schemas.microsoft.com/office/powerpoint/2010/main" val="259216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17FB82-67A7-48BD-BAF6-D5BDEE7DD396}"/>
              </a:ext>
            </a:extLst>
          </p:cNvPr>
          <p:cNvSpPr>
            <a:spLocks noGrp="1"/>
          </p:cNvSpPr>
          <p:nvPr>
            <p:ph type="title" idx="4294967295"/>
          </p:nvPr>
        </p:nvSpPr>
        <p:spPr>
          <a:xfrm>
            <a:off x="117987" y="265471"/>
            <a:ext cx="12074013" cy="6282967"/>
          </a:xfrm>
        </p:spPr>
        <p:txBody>
          <a:bodyPr>
            <a:normAutofit fontScale="90000"/>
          </a:bodyPr>
          <a:lstStyle/>
          <a:p>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200" b="1" dirty="0">
                <a:latin typeface="Times New Roman" panose="02020603050405020304" pitchFamily="18" charset="0"/>
                <a:cs typeface="Times New Roman" panose="02020603050405020304" pitchFamily="18" charset="0"/>
              </a:rPr>
              <a:t>TEMPI DI CONSEGNA</a:t>
            </a:r>
            <a:br>
              <a:rPr lang="it-IT" sz="2200" dirty="0">
                <a:latin typeface="Times New Roman" panose="02020603050405020304" pitchFamily="18" charset="0"/>
                <a:cs typeface="Times New Roman" panose="02020603050405020304" pitchFamily="18" charset="0"/>
              </a:rPr>
            </a:br>
            <a:br>
              <a:rPr lang="it-IT" sz="22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La consegna dovrà avvenire entro e non oltre i seguenti termini, pena l’applicazione delle penali specificate nell’allegato «Prospetto riepilogativo penali» e precisamente:</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a) per richiesta di consegna di carta espressa in risme (A4 ecologica e riciclata, A3 ecologica e riciclata, A5 naturale), nel rispetto della quantità minima ordinabile, entro il termine perentorio di 7 (sette) giorni lavorativi a decorrere dalla data di ricezione della richiesta;</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b) per richiesta di consegna espressa in </a:t>
            </a:r>
            <a:r>
              <a:rPr lang="it-IT" sz="2000" dirty="0" err="1">
                <a:latin typeface="Times New Roman" panose="02020603050405020304" pitchFamily="18" charset="0"/>
                <a:cs typeface="Times New Roman" panose="02020603050405020304" pitchFamily="18" charset="0"/>
              </a:rPr>
              <a:t>pallets</a:t>
            </a:r>
            <a:r>
              <a:rPr lang="it-IT" sz="2000" dirty="0">
                <a:latin typeface="Times New Roman" panose="02020603050405020304" pitchFamily="18" charset="0"/>
                <a:cs typeface="Times New Roman" panose="02020603050405020304" pitchFamily="18" charset="0"/>
              </a:rPr>
              <a:t>/bancali entro il termine perentorio di 12 (dodici) giorni lavorativi dalla data di ricezione della richiesta;</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c) per richiesta di consegna urgente di carta espressa in risme (A4 ecologica e riciclata, A3 ecologica e riciclata, A5 naturale), nel rispetto della quantità minima ordinabile salvo diverso accordo con il fornitore, entro il termine perentorio di 4 (quattro) giorni lavorativi a decorrere dalla data di ricezione della richiesta.</a:t>
            </a:r>
            <a:br>
              <a:rPr lang="it-IT" sz="2000" dirty="0">
                <a:latin typeface="Times New Roman" panose="02020603050405020304" pitchFamily="18" charset="0"/>
                <a:cs typeface="Times New Roman" panose="02020603050405020304" pitchFamily="18" charset="0"/>
              </a:rPr>
            </a:br>
            <a:br>
              <a:rPr lang="it-IT" sz="2000" dirty="0"/>
            </a:br>
            <a:br>
              <a:rPr lang="it-IT" sz="2000" dirty="0"/>
            </a:br>
            <a:r>
              <a:rPr lang="it-IT" sz="2000" dirty="0">
                <a:latin typeface="Times New Roman" panose="02020603050405020304" pitchFamily="18" charset="0"/>
                <a:cs typeface="Times New Roman" panose="02020603050405020304" pitchFamily="18" charset="0"/>
              </a:rPr>
              <a:t>L’avvenuta consegna sarà comprovata dal documento di trasporto (D.D.T.). Il D.D.T. dovrà essere sottoscritto dall’Amministrazione e dal Fornitore (anche per mezzo del soggetto da questi incaricato del trasporto dei prodotti).</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Per ulteriori specificazioni si veda il paragrafo 4.5 del Capitolato tecnico.</a:t>
            </a:r>
            <a:br>
              <a:rPr lang="it-IT" sz="1800" dirty="0"/>
            </a:br>
            <a:br>
              <a:rPr lang="it-IT" sz="1800" dirty="0"/>
            </a:br>
            <a:br>
              <a:rPr lang="it-IT" sz="1800" dirty="0"/>
            </a:br>
            <a:br>
              <a:rPr lang="it-IT" sz="1800" dirty="0"/>
            </a:br>
            <a:br>
              <a:rPr lang="it-IT" sz="1800" dirty="0"/>
            </a:br>
            <a:br>
              <a:rPr lang="it-IT" sz="1800" dirty="0"/>
            </a:br>
            <a:br>
              <a:rPr lang="it-IT" sz="1800" dirty="0"/>
            </a:br>
            <a:br>
              <a:rPr lang="it-IT" sz="1800" dirty="0"/>
            </a:br>
            <a:br>
              <a:rPr lang="it-IT" sz="1800" dirty="0"/>
            </a:br>
            <a:br>
              <a:rPr lang="it-IT" sz="1800" dirty="0"/>
            </a:br>
            <a:br>
              <a:rPr lang="it-IT" sz="1800" dirty="0"/>
            </a:br>
            <a:br>
              <a:rPr lang="it-IT" sz="1800" dirty="0"/>
            </a:br>
            <a:br>
              <a:rPr lang="it-IT" sz="1800" dirty="0"/>
            </a:br>
            <a:br>
              <a:rPr lang="it-IT" sz="1800" dirty="0"/>
            </a:br>
            <a:br>
              <a:rPr lang="it-IT" sz="1800" dirty="0"/>
            </a:br>
            <a:br>
              <a:rPr lang="it-IT" sz="1600" dirty="0"/>
            </a:br>
            <a:br>
              <a:rPr lang="it-IT" sz="1600" dirty="0"/>
            </a:br>
            <a:br>
              <a:rPr lang="it-IT" sz="1600" dirty="0"/>
            </a:br>
            <a:br>
              <a:rPr lang="it-IT" sz="1600" dirty="0"/>
            </a:br>
            <a:br>
              <a:rPr lang="it-IT" sz="1600" dirty="0"/>
            </a:br>
            <a:br>
              <a:rPr lang="it-IT" sz="1600" dirty="0"/>
            </a:br>
            <a:endParaRPr lang="it-IT" sz="1600" dirty="0"/>
          </a:p>
        </p:txBody>
      </p:sp>
    </p:spTree>
    <p:extLst>
      <p:ext uri="{BB962C8B-B14F-4D97-AF65-F5344CB8AC3E}">
        <p14:creationId xmlns:p14="http://schemas.microsoft.com/office/powerpoint/2010/main" val="85510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599" y="167054"/>
            <a:ext cx="11755315" cy="6409592"/>
          </a:xfrm>
        </p:spPr>
        <p:txBody>
          <a:bodyPr>
            <a:normAutofit fontScale="90000"/>
          </a:bodyPr>
          <a:lstStyle/>
          <a:p>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SERVIZI CONNESSI</a:t>
            </a:r>
            <a:br>
              <a:rPr lang="it-IT" sz="16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 servizi descritti, necessari per l’esatto adempimento degli obblighi contrattuali, sono connessi ed accessori alla fornitura dei prodotti. Detti servizi sono quindi prestati dal Fornitore unitamente alla fornitura medesima ed il relativo corrispettivo deve intendersi incluso nel prezzo di ciascun prodotto offerto in sede di gara.</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Si intendono per servizi connessi: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t>
            </a:r>
            <a:r>
              <a:rPr lang="it-IT" sz="1600" b="1" dirty="0">
                <a:latin typeface="Times New Roman" panose="02020603050405020304" pitchFamily="18" charset="0"/>
                <a:cs typeface="Times New Roman" panose="02020603050405020304" pitchFamily="18" charset="0"/>
              </a:rPr>
              <a:t>SUPPORTO E ASSISTENZA ALLA FORNITURA/CONTACT CENTER </a:t>
            </a:r>
            <a:r>
              <a:rPr lang="it-IT" sz="1600" dirty="0">
                <a:latin typeface="Times New Roman" panose="02020603050405020304" pitchFamily="18" charset="0"/>
                <a:cs typeface="Times New Roman" panose="02020603050405020304" pitchFamily="18" charset="0"/>
                <a:sym typeface="Wingdings" panose="05000000000000000000" pitchFamily="2" charset="2"/>
              </a:rPr>
              <a:t> </a:t>
            </a:r>
            <a:r>
              <a:rPr lang="it-IT" sz="1800" dirty="0">
                <a:latin typeface="Times New Roman" panose="02020603050405020304" pitchFamily="18" charset="0"/>
                <a:cs typeface="Times New Roman" panose="02020603050405020304" pitchFamily="18" charset="0"/>
              </a:rPr>
              <a:t>Il Fornitore, alla data di attivazione di ogni Convenzione e per tutta la durata della stessa e dei singoli Ordinativi di Fornitura/Ordine di Esecuzione, dovrà avere attivato e reso operativo un servizio di supporto e assistenza (“</a:t>
            </a:r>
            <a:r>
              <a:rPr lang="it-IT" sz="1800" dirty="0" err="1">
                <a:latin typeface="Times New Roman" panose="02020603050405020304" pitchFamily="18" charset="0"/>
                <a:cs typeface="Times New Roman" panose="02020603050405020304" pitchFamily="18" charset="0"/>
              </a:rPr>
              <a:t>Contact</a:t>
            </a:r>
            <a:r>
              <a:rPr lang="it-IT" sz="1800" dirty="0">
                <a:latin typeface="Times New Roman" panose="02020603050405020304" pitchFamily="18" charset="0"/>
                <a:cs typeface="Times New Roman" panose="02020603050405020304" pitchFamily="18" charset="0"/>
              </a:rPr>
              <a:t> Center”) mediante la messa a disposizione di almeno un numero di telefono e un indirizzo e-mail e PEC. Il servizio dovrà essere disponibile in tutti i giorni lavorativi dell’anno (con esclusione di un periodo massimo di 2 settimane nel periodo estivo) almeno dalle ore 9:00 alle ore 13:00 e dalle ore 14:30 alle ore 17:00. Dopo tali orari il Fornitore dovrà attivare una segreteria telefonica che registrerà le chiamate, le quali dovranno intendersi come ricevute alle ore 9:00 del giorno lavorativo successivo.</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servizio di supporto e assistenza deve consentire all’Amministrazione di chiedere informazioni 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chiarimenti relativi 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prodotti e servizi compresi nella Convenzione;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di attivazione della Convenzione;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di compilazione ed invio dell’Ordinativo di Fornitura/Ordine di Esecuzione;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e tempistiche di consegna;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stato delle richieste di consegna e/o delle consegne stesse;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di inoltro dei reclami.</a:t>
            </a:r>
            <a:br>
              <a:rPr lang="it-IT" sz="18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t>
            </a:r>
            <a:r>
              <a:rPr lang="it-IT" sz="1600" b="1" dirty="0">
                <a:latin typeface="Times New Roman" panose="02020603050405020304" pitchFamily="18" charset="0"/>
                <a:cs typeface="Times New Roman" panose="02020603050405020304" pitchFamily="18" charset="0"/>
              </a:rPr>
              <a:t>MONITORAGGIO E REPORTISTICA </a:t>
            </a:r>
            <a:r>
              <a:rPr lang="it-IT" sz="1600" dirty="0">
                <a:latin typeface="Times New Roman" panose="02020603050405020304" pitchFamily="18" charset="0"/>
                <a:cs typeface="Times New Roman" panose="02020603050405020304" pitchFamily="18" charset="0"/>
                <a:sym typeface="Wingdings" panose="05000000000000000000" pitchFamily="2" charset="2"/>
              </a:rPr>
              <a:t> </a:t>
            </a:r>
            <a:r>
              <a:rPr lang="it-IT" sz="1800" dirty="0">
                <a:latin typeface="Times New Roman" panose="02020603050405020304" pitchFamily="18" charset="0"/>
                <a:cs typeface="Times New Roman" panose="02020603050405020304" pitchFamily="18" charset="0"/>
              </a:rPr>
              <a:t>la SUAM si riserva la facoltà di monitorare il corretto adempimento e l’esecuzione delle prestazioni relative alla Convenzione attraverso l’analisi di apposita reportistica richiesta al Fornitore, il quale dovrà inviare alla SUAM i dati aggregati e riassuntivi relativi alle prestazioni contrattuali secondo le specifiche modalità che saranno comunicate al Fornitore medesimo. </a:t>
            </a:r>
            <a:br>
              <a:rPr lang="it-IT" sz="1600" dirty="0"/>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25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F6FBA8-BB81-4603-8521-3D78666F48D8}"/>
              </a:ext>
            </a:extLst>
          </p:cNvPr>
          <p:cNvSpPr>
            <a:spLocks noGrp="1"/>
          </p:cNvSpPr>
          <p:nvPr>
            <p:ph type="title"/>
          </p:nvPr>
        </p:nvSpPr>
        <p:spPr>
          <a:xfrm>
            <a:off x="221226" y="162232"/>
            <a:ext cx="11754464" cy="6489291"/>
          </a:xfrm>
        </p:spPr>
        <p:txBody>
          <a:bodyPr>
            <a:normAutofit fontScale="90000"/>
          </a:bodyPr>
          <a:lstStyle/>
          <a:p>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1600" dirty="0"/>
            </a:br>
            <a:br>
              <a:rPr lang="it-IT" sz="1600" dirty="0"/>
            </a:br>
            <a:br>
              <a:rPr lang="it-IT" sz="1600" dirty="0"/>
            </a:br>
            <a:br>
              <a:rPr lang="it-IT" sz="1600" dirty="0"/>
            </a:br>
            <a:r>
              <a:rPr lang="it-IT" sz="1600" dirty="0"/>
              <a:t> </a:t>
            </a: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endParaRPr lang="it-IT" sz="1600" dirty="0"/>
          </a:p>
        </p:txBody>
      </p:sp>
      <p:sp>
        <p:nvSpPr>
          <p:cNvPr id="3" name="Rettangolo 2"/>
          <p:cNvSpPr/>
          <p:nvPr/>
        </p:nvSpPr>
        <p:spPr>
          <a:xfrm>
            <a:off x="342899" y="307729"/>
            <a:ext cx="11570677" cy="5509200"/>
          </a:xfrm>
          <a:prstGeom prst="rect">
            <a:avLst/>
          </a:prstGeom>
        </p:spPr>
        <p:txBody>
          <a:bodyPr wrap="square">
            <a:spAutoFit/>
          </a:bodyPr>
          <a:lstStyle/>
          <a:p>
            <a:r>
              <a:rPr lang="it-IT" sz="1600" b="1" dirty="0">
                <a:latin typeface="Times New Roman" panose="02020603050405020304" pitchFamily="18" charset="0"/>
                <a:cs typeface="Times New Roman" panose="02020603050405020304" pitchFamily="18" charset="0"/>
              </a:rPr>
              <a:t>GESTIONE DEI RECLAMI</a:t>
            </a:r>
          </a:p>
          <a:p>
            <a:pPr algn="just"/>
            <a:r>
              <a:rPr lang="it-IT" sz="1600" dirty="0">
                <a:latin typeface="Times New Roman" panose="02020603050405020304" pitchFamily="18" charset="0"/>
                <a:cs typeface="Times New Roman" panose="02020603050405020304" pitchFamily="18" charset="0"/>
              </a:rPr>
              <a:t>Le Amministrazioni contraenti potranno segnalare, mediante comunicazione da inviare al Fornitore e per conoscenza alla SUAM, le disfunzioni di qualsiasi genere recanti pregiudizio alla regolarità della fornitura e dei servizi ad essa connessi, ferma rimanendo l‘applicazione delle penali come specificate nel Prospetto “Penali”</a:t>
            </a:r>
          </a:p>
          <a:p>
            <a:r>
              <a:rPr lang="it-IT" sz="1600" dirty="0">
                <a:latin typeface="Times New Roman" panose="02020603050405020304" pitchFamily="18" charset="0"/>
                <a:cs typeface="Times New Roman" panose="02020603050405020304" pitchFamily="18" charset="0"/>
              </a:rPr>
              <a:t>allegato al presente Capitolato per le singole fattispecie.</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Di seguito si elencano le tipologie di reclamo:</a:t>
            </a:r>
          </a:p>
          <a:p>
            <a:endParaRPr lang="it-IT" sz="1600" dirty="0">
              <a:latin typeface="Times New Roman" panose="02020603050405020304" pitchFamily="18" charset="0"/>
              <a:cs typeface="Times New Roman" panose="02020603050405020304" pitchFamily="18" charset="0"/>
            </a:endParaRPr>
          </a:p>
          <a:p>
            <a:r>
              <a:rPr lang="it-IT" sz="1600" b="1" dirty="0">
                <a:latin typeface="Times New Roman" panose="02020603050405020304" pitchFamily="18" charset="0"/>
                <a:cs typeface="Times New Roman" panose="02020603050405020304" pitchFamily="18" charset="0"/>
              </a:rPr>
              <a:t>A) Consegna di prodotti diversi da quelli offerti in gara</a:t>
            </a:r>
          </a:p>
          <a:p>
            <a:r>
              <a:rPr lang="it-IT" sz="1600" b="1" dirty="0">
                <a:latin typeface="Times New Roman" panose="02020603050405020304" pitchFamily="18" charset="0"/>
                <a:cs typeface="Times New Roman" panose="02020603050405020304" pitchFamily="18" charset="0"/>
              </a:rPr>
              <a:t>B) Mancata consegna di prodotti entro i tempi e/o nelle modalità stabilite</a:t>
            </a:r>
          </a:p>
          <a:p>
            <a:r>
              <a:rPr lang="it-IT" sz="1600" b="1" dirty="0">
                <a:latin typeface="Times New Roman" panose="02020603050405020304" pitchFamily="18" charset="0"/>
                <a:cs typeface="Times New Roman" panose="02020603050405020304" pitchFamily="18" charset="0"/>
              </a:rPr>
              <a:t>C) Mancata rispondenza tra prodotti richiesti e prodotti consegnati</a:t>
            </a:r>
          </a:p>
          <a:p>
            <a:r>
              <a:rPr lang="it-IT" sz="1600" b="1" dirty="0">
                <a:latin typeface="Times New Roman" panose="02020603050405020304" pitchFamily="18" charset="0"/>
                <a:cs typeface="Times New Roman" panose="02020603050405020304" pitchFamily="18" charset="0"/>
              </a:rPr>
              <a:t>D) Consegne parziali</a:t>
            </a:r>
          </a:p>
          <a:p>
            <a:r>
              <a:rPr lang="it-IT" sz="1600" b="1" dirty="0">
                <a:latin typeface="Times New Roman" panose="02020603050405020304" pitchFamily="18" charset="0"/>
                <a:cs typeface="Times New Roman" panose="02020603050405020304" pitchFamily="18" charset="0"/>
              </a:rPr>
              <a:t>E) Disservizio del </a:t>
            </a:r>
            <a:r>
              <a:rPr lang="it-IT" sz="1600" b="1" dirty="0" err="1">
                <a:latin typeface="Times New Roman" panose="02020603050405020304" pitchFamily="18" charset="0"/>
                <a:cs typeface="Times New Roman" panose="02020603050405020304" pitchFamily="18" charset="0"/>
              </a:rPr>
              <a:t>Contact</a:t>
            </a:r>
            <a:r>
              <a:rPr lang="it-IT" sz="1600" b="1" dirty="0">
                <a:latin typeface="Times New Roman" panose="02020603050405020304" pitchFamily="18" charset="0"/>
                <a:cs typeface="Times New Roman" panose="02020603050405020304" pitchFamily="18" charset="0"/>
              </a:rPr>
              <a:t> Center</a:t>
            </a:r>
          </a:p>
          <a:p>
            <a:r>
              <a:rPr lang="it-IT" sz="1600" b="1" dirty="0">
                <a:latin typeface="Times New Roman" panose="02020603050405020304" pitchFamily="18" charset="0"/>
                <a:cs typeface="Times New Roman" panose="02020603050405020304" pitchFamily="18" charset="0"/>
              </a:rPr>
              <a:t>F) Disservizio del Responsabile della Fornitura</a:t>
            </a:r>
          </a:p>
          <a:p>
            <a:r>
              <a:rPr lang="it-IT" sz="1600" b="1" dirty="0">
                <a:latin typeface="Times New Roman" panose="02020603050405020304" pitchFamily="18" charset="0"/>
                <a:cs typeface="Times New Roman" panose="02020603050405020304" pitchFamily="18" charset="0"/>
              </a:rPr>
              <a:t>G) Altra tipologia di reclamo</a:t>
            </a:r>
          </a:p>
          <a:p>
            <a:endParaRPr lang="it-IT" sz="1600" b="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Gli eventuali reclami, verranno contestati per iscritto al Fornitore dalle Amministrazioni Contraenti; il Fornitore dovrà comunicare per iscritto in ogni caso le proprie deduzioni nel termine massimo di giorni 2 (due) dalla stessa contestazione. Qualora dette deduzioni non siano </a:t>
            </a:r>
            <a:r>
              <a:rPr lang="it-IT" sz="1600" dirty="0" err="1">
                <a:latin typeface="Times New Roman" panose="02020603050405020304" pitchFamily="18" charset="0"/>
                <a:cs typeface="Times New Roman" panose="02020603050405020304" pitchFamily="18" charset="0"/>
              </a:rPr>
              <a:t>accoglibili</a:t>
            </a:r>
            <a:r>
              <a:rPr lang="it-IT" sz="1600" dirty="0">
                <a:latin typeface="Times New Roman" panose="02020603050405020304" pitchFamily="18" charset="0"/>
                <a:cs typeface="Times New Roman" panose="02020603050405020304" pitchFamily="18" charset="0"/>
              </a:rPr>
              <a:t>, a insindacabile giudizio delle Amministrazioni Contraenti, ovvero non vi sia stata risposta o la stessa non sia giunta nel termine indicato, si applicheranno le penali come specificate nell’allegato «Prospetto riepilogativo penali».</a:t>
            </a:r>
          </a:p>
          <a:p>
            <a:pPr algn="just"/>
            <a:r>
              <a:rPr lang="it-IT" sz="1600" dirty="0">
                <a:latin typeface="Times New Roman" panose="02020603050405020304" pitchFamily="18" charset="0"/>
                <a:cs typeface="Times New Roman" panose="02020603050405020304" pitchFamily="18" charset="0"/>
              </a:rPr>
              <a:t>E’ consigliabile l’utilizzo dei Modelli «Standard di lettera contestazioni penali» e «Standard di lettera applicazione penali», predisposti dalla SUAM.</a:t>
            </a:r>
          </a:p>
        </p:txBody>
      </p:sp>
    </p:spTree>
    <p:extLst>
      <p:ext uri="{BB962C8B-B14F-4D97-AF65-F5344CB8AC3E}">
        <p14:creationId xmlns:p14="http://schemas.microsoft.com/office/powerpoint/2010/main" val="717731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6309420"/>
          </a:xfrm>
          <a:prstGeom prst="rect">
            <a:avLst/>
          </a:prstGeom>
        </p:spPr>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INFORMAZIONI E CHIARIMENTI</a:t>
            </a:r>
          </a:p>
          <a:p>
            <a:endParaRPr lang="it-IT"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ulteriori informazioni e chiarimenti è possibile contattare:  Regione Marche -Servizio Stazione Unica Appaltante - P.F. Soggetto Aggregatore. </a:t>
            </a:r>
          </a:p>
          <a:p>
            <a:r>
              <a:rPr lang="it-IT" sz="2400" dirty="0">
                <a:latin typeface="Times New Roman" panose="02020603050405020304" pitchFamily="18" charset="0"/>
                <a:cs typeface="Times New Roman" panose="02020603050405020304" pitchFamily="18" charset="0"/>
              </a:rPr>
              <a:t>La struttura ha sede ad Ancona in Via Palestro, 19 - Cap 60122.</a:t>
            </a:r>
          </a:p>
          <a:p>
            <a:r>
              <a:rPr lang="it-IT" sz="2400" b="1" dirty="0">
                <a:latin typeface="Times New Roman" panose="02020603050405020304" pitchFamily="18" charset="0"/>
                <a:cs typeface="Times New Roman" panose="02020603050405020304" pitchFamily="18" charset="0"/>
              </a:rPr>
              <a:t>E-mail: funzione.soggettoaggregatore@regione.marche.it </a:t>
            </a:r>
          </a:p>
          <a:p>
            <a:r>
              <a:rPr lang="fr-FR" sz="2400" b="1" dirty="0">
                <a:latin typeface="Times New Roman" panose="02020603050405020304" pitchFamily="18" charset="0"/>
                <a:cs typeface="Times New Roman" panose="02020603050405020304" pitchFamily="18" charset="0"/>
              </a:rPr>
              <a:t>PEC: </a:t>
            </a:r>
            <a:r>
              <a:rPr lang="fr-FR" sz="2400" b="1" dirty="0">
                <a:latin typeface="Times New Roman" panose="02020603050405020304" pitchFamily="18" charset="0"/>
                <a:cs typeface="Times New Roman" panose="02020603050405020304" pitchFamily="18" charset="0"/>
                <a:hlinkClick r:id="rId2"/>
              </a:rPr>
              <a:t>regione.marche.suam@emarche.it</a:t>
            </a:r>
            <a:endParaRPr lang="fr-FR" sz="2400" b="1" dirty="0">
              <a:latin typeface="Times New Roman" panose="02020603050405020304" pitchFamily="18" charset="0"/>
              <a:cs typeface="Times New Roman" panose="02020603050405020304" pitchFamily="18" charset="0"/>
            </a:endParaRPr>
          </a:p>
          <a:p>
            <a:endParaRPr lang="it-IT" sz="2400" b="1"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 Tel: 0733 280140</a:t>
            </a:r>
          </a:p>
          <a:p>
            <a:r>
              <a:rPr lang="it-IT" sz="2400" dirty="0">
                <a:latin typeface="Times New Roman" panose="02020603050405020304" pitchFamily="18" charset="0"/>
                <a:cs typeface="Times New Roman" panose="02020603050405020304" pitchFamily="18" charset="0"/>
              </a:rPr>
              <a:t>- Indirizzo mail: </a:t>
            </a:r>
            <a:r>
              <a:rPr lang="it-IT" sz="2400" dirty="0">
                <a:latin typeface="Times New Roman" panose="02020603050405020304" pitchFamily="18" charset="0"/>
                <a:cs typeface="Times New Roman" panose="02020603050405020304" pitchFamily="18" charset="0"/>
                <a:hlinkClick r:id="rId3"/>
              </a:rPr>
              <a:t>assistenza.appalti@sinp.net</a:t>
            </a:r>
            <a:r>
              <a:rPr lang="it-IT" sz="24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235974" y="2145856"/>
            <a:ext cx="11680723" cy="4549912"/>
          </a:xfrm>
        </p:spPr>
        <p:txBody>
          <a:bodyPr>
            <a:noAutofit/>
          </a:bodyPr>
          <a:lstStyle/>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Convenzione per la fornitura </a:t>
            </a:r>
            <a:r>
              <a:rPr lang="it-IT" sz="1600" dirty="0">
                <a:latin typeface="Times New Roman" panose="02020603050405020304" pitchFamily="18" charset="0"/>
                <a:cs typeface="Times New Roman" panose="02020603050405020304" pitchFamily="18" charset="0"/>
              </a:rPr>
              <a:t>di carta in risme naturale ecologica e riciclata, prodotti di cancelleria tradizionale ed ecologica ad uso ufficio, stampati ed opere di legatoria e servizi connessi per le Amministrazioni del territorio della Regione Marche</a:t>
            </a:r>
            <a:r>
              <a:rPr lang="it-IT" sz="1600" dirty="0">
                <a:solidFill>
                  <a:srgbClr val="1C1C1C"/>
                </a:solidFill>
                <a:latin typeface="Times New Roman" panose="02020603050405020304" pitchFamily="18" charset="0"/>
                <a:cs typeface="Times New Roman" panose="02020603050405020304" pitchFamily="18" charset="0"/>
              </a:rPr>
              <a:t> è stipulata dalla SUAM, in qualità di Soggetto aggregatore, ai sensi dell’articolo 26 della Legge n. 488 del 1999.</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della Convenzione relativa al </a:t>
            </a:r>
            <a:r>
              <a:rPr lang="it-IT" sz="1600" b="1" u="sng" dirty="0">
                <a:solidFill>
                  <a:srgbClr val="1C1C1C"/>
                </a:solidFill>
                <a:latin typeface="Times New Roman" panose="02020603050405020304" pitchFamily="18" charset="0"/>
                <a:cs typeface="Times New Roman" panose="02020603050405020304" pitchFamily="18" charset="0"/>
              </a:rPr>
              <a:t>Lotto 1</a:t>
            </a:r>
            <a:r>
              <a:rPr lang="it-IT" sz="1600" dirty="0">
                <a:solidFill>
                  <a:srgbClr val="1C1C1C"/>
                </a:solidFill>
                <a:latin typeface="Times New Roman" panose="02020603050405020304" pitchFamily="18" charset="0"/>
                <a:cs typeface="Times New Roman" panose="02020603050405020304" pitchFamily="18" charset="0"/>
              </a:rPr>
              <a:t> - </a:t>
            </a:r>
            <a:r>
              <a:rPr lang="it-IT" sz="1600" b="1" dirty="0">
                <a:solidFill>
                  <a:srgbClr val="1C1C1C"/>
                </a:solidFill>
                <a:latin typeface="Times New Roman" panose="02020603050405020304" pitchFamily="18" charset="0"/>
                <a:cs typeface="Times New Roman" panose="02020603050405020304" pitchFamily="18" charset="0"/>
              </a:rPr>
              <a:t>Fornitura di carta in risme naturale ecologica e riciclata e relativi servizi connessi </a:t>
            </a:r>
            <a:r>
              <a:rPr lang="it-IT" sz="1600" dirty="0">
                <a:solidFill>
                  <a:srgbClr val="1C1C1C"/>
                </a:solidFill>
                <a:latin typeface="Times New Roman" panose="02020603050405020304" pitchFamily="18" charset="0"/>
                <a:cs typeface="Times New Roman" panose="02020603050405020304" pitchFamily="18" charset="0"/>
              </a:rPr>
              <a:t>- è pari a </a:t>
            </a:r>
            <a:r>
              <a:rPr lang="it-IT" sz="1600" b="1" dirty="0">
                <a:solidFill>
                  <a:srgbClr val="1C1C1C"/>
                </a:solidFill>
                <a:latin typeface="Times New Roman" panose="02020603050405020304" pitchFamily="18" charset="0"/>
                <a:cs typeface="Times New Roman" panose="02020603050405020304" pitchFamily="18" charset="0"/>
              </a:rPr>
              <a:t>48 mesi </a:t>
            </a:r>
            <a:r>
              <a:rPr lang="it-IT" sz="1600" dirty="0">
                <a:solidFill>
                  <a:srgbClr val="1C1C1C"/>
                </a:solidFill>
                <a:latin typeface="Times New Roman" panose="02020603050405020304" pitchFamily="18" charset="0"/>
                <a:cs typeface="Times New Roman" panose="02020603050405020304" pitchFamily="18" charset="0"/>
              </a:rPr>
              <a:t>decorrenti dal 23/12/2020. </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All’interno del periodo di validità della Convenzione, sarà possibile emettere Ordinativi di Fornitura per importi complessivi pari al massimale contrattuale.</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degli Ordinativi di fornitura in corso di esecuzione potrà essere modificata per il tempo strettamente necessario alla conclusione delle procedure necessarie per l’individuazione del nuovo contraente ai sensi dell’art. 106, comma 11, del Codice. Nel periodo di proroga non possono essere emessi nuovi Ordinativi di fornitura oltre a quelli per i quali è disposta proroga. In caso di proroga, il contraente è tenuto all’esecuzione delle prestazioni oggetto della Convenzione agli stessi - o più favorevoli - prezzi, patti e condizioni.</a:t>
            </a:r>
          </a:p>
          <a:p>
            <a:pPr marL="0" lvl="0" indent="0" algn="just">
              <a:lnSpc>
                <a:spcPct val="100000"/>
              </a:lnSpc>
              <a:spcBef>
                <a:spcPts val="0"/>
              </a:spcBef>
              <a:spcAft>
                <a:spcPts val="1142"/>
              </a:spcAft>
              <a:buNone/>
            </a:pPr>
            <a:r>
              <a:rPr lang="it-IT" sz="1600" dirty="0">
                <a:latin typeface="Times New Roman" panose="02020603050405020304" pitchFamily="18" charset="0"/>
                <a:cs typeface="Times New Roman" panose="02020603050405020304" pitchFamily="18" charset="0"/>
              </a:rPr>
              <a:t>Nel periodo di proroga possono aderire solo le Amministrazioni contraenti che hanno già aderito prima della scadenza della Convenzione</a:t>
            </a:r>
            <a:endParaRPr lang="it-IT" sz="16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562708" y="2294792"/>
            <a:ext cx="11148646" cy="1323439"/>
          </a:xfrm>
          <a:prstGeom prst="rect">
            <a:avLst/>
          </a:prstGeom>
        </p:spPr>
        <p:txBody>
          <a:bodyPr wrap="square">
            <a:spAutoFit/>
          </a:bodyPr>
          <a:lstStyle/>
          <a:p>
            <a:r>
              <a:rPr lang="it-IT" sz="2000"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sz="2000" b="1" dirty="0">
                <a:solidFill>
                  <a:srgbClr val="1C1C1C"/>
                </a:solidFill>
                <a:latin typeface="Times New Roman" panose="02020603050405020304" pitchFamily="18" charset="0"/>
                <a:cs typeface="Times New Roman" panose="02020603050405020304" pitchFamily="18" charset="0"/>
              </a:rPr>
              <a:t>Ordinativo di Fornitura</a:t>
            </a:r>
            <a:r>
              <a:rPr lang="it-IT" sz="2000" dirty="0">
                <a:solidFill>
                  <a:srgbClr val="1C1C1C"/>
                </a:solidFill>
                <a:latin typeface="Times New Roman" panose="02020603050405020304" pitchFamily="18" charset="0"/>
                <a:cs typeface="Times New Roman" panose="02020603050405020304" pitchFamily="18" charset="0"/>
              </a:rPr>
              <a:t>. </a:t>
            </a:r>
          </a:p>
          <a:p>
            <a:endParaRPr lang="it-IT" sz="2000" dirty="0">
              <a:solidFill>
                <a:srgbClr val="1C1C1C"/>
              </a:solidFill>
              <a:latin typeface="Times New Roman" panose="02020603050405020304" pitchFamily="18" charset="0"/>
              <a:cs typeface="Times New Roman" panose="02020603050405020304" pitchFamily="18" charset="0"/>
            </a:endParaRPr>
          </a:p>
          <a:p>
            <a:r>
              <a:rPr lang="it-IT" sz="2000"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p:txBody>
          <a:bodyPr>
            <a:normAutofit/>
          </a:bodyPr>
          <a:lstStyle/>
          <a:p>
            <a:pPr algn="ctr"/>
            <a:r>
              <a:rPr lang="it-IT" sz="2800" b="1" dirty="0">
                <a:latin typeface="Times New Roman" panose="02020603050405020304" pitchFamily="18" charset="0"/>
                <a:cs typeface="Times New Roman" panose="02020603050405020304" pitchFamily="18" charset="0"/>
              </a:rPr>
              <a:t>IL FORNITORE – LOTTO 1</a:t>
            </a: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1"/>
            <a:ext cx="11139854" cy="4404945"/>
          </a:xfrm>
        </p:spPr>
        <p:txBody>
          <a:bodyPr>
            <a:noAutofit/>
          </a:bodyPr>
          <a:lstStyle/>
          <a:p>
            <a:pPr algn="just"/>
            <a:r>
              <a:rPr lang="it-IT" sz="2400" u="sng" dirty="0">
                <a:latin typeface="Times New Roman" panose="02020603050405020304" pitchFamily="18" charset="0"/>
                <a:cs typeface="Times New Roman" panose="02020603050405020304" pitchFamily="18" charset="0"/>
              </a:rPr>
              <a:t>MYO SPA</a:t>
            </a:r>
            <a:r>
              <a:rPr lang="it-IT" sz="1800" b="1" dirty="0">
                <a:latin typeface="Times New Roman" panose="02020603050405020304" pitchFamily="18" charset="0"/>
                <a:cs typeface="Times New Roman" panose="02020603050405020304" pitchFamily="18" charset="0"/>
              </a:rPr>
              <a:t>: </a:t>
            </a:r>
            <a:r>
              <a:rPr lang="it-IT" sz="2400" b="1" dirty="0">
                <a:latin typeface="Times New Roman" panose="02020603050405020304" pitchFamily="18" charset="0"/>
                <a:cs typeface="Times New Roman" panose="02020603050405020304" pitchFamily="18" charset="0"/>
              </a:rPr>
              <a:t>LOTTO 1 </a:t>
            </a:r>
            <a:r>
              <a:rPr lang="it-IT" sz="2400" dirty="0">
                <a:latin typeface="Times New Roman" panose="02020603050405020304" pitchFamily="18" charset="0"/>
                <a:cs typeface="Times New Roman" panose="02020603050405020304" pitchFamily="18" charset="0"/>
              </a:rPr>
              <a:t>– CIG: 83597679F5 - Fornitura di carta in risme naturale ecologica e riciclata e relativi servizi connessi.</a:t>
            </a:r>
          </a:p>
          <a:p>
            <a:pPr marL="0" indent="0" algn="just">
              <a:buNone/>
            </a:pPr>
            <a:endParaRPr lang="it-IT" sz="2400" b="1" dirty="0">
              <a:latin typeface="Times New Roman" panose="02020603050405020304" pitchFamily="18" charset="0"/>
              <a:cs typeface="Times New Roman" panose="02020603050405020304" pitchFamily="18" charset="0"/>
            </a:endParaRPr>
          </a:p>
          <a:p>
            <a:pPr marL="0" indent="0" algn="just">
              <a:buNone/>
            </a:pPr>
            <a:r>
              <a:rPr lang="it-IT" sz="2000" b="1" dirty="0">
                <a:latin typeface="Times New Roman" panose="02020603050405020304" pitchFamily="18" charset="0"/>
                <a:cs typeface="Times New Roman" panose="02020603050405020304" pitchFamily="18" charset="0"/>
              </a:rPr>
              <a:t>N.B.: I contatti del Fornitore sono presenti nell’Allegato CONTATTI FORNITORI.</a:t>
            </a:r>
          </a:p>
          <a:p>
            <a:endParaRPr lang="it-IT"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50181" y="315192"/>
            <a:ext cx="11658601" cy="8979381"/>
          </a:xfrm>
          <a:prstGeom prst="rect">
            <a:avLst/>
          </a:prstGeom>
        </p:spPr>
        <p:txBody>
          <a:bodyPr wrap="square">
            <a:spAutoFit/>
          </a:bodyPr>
          <a:lstStyle/>
          <a:p>
            <a:pPr lvl="0">
              <a:spcAft>
                <a:spcPts val="1142"/>
              </a:spcAft>
            </a:pPr>
            <a:r>
              <a:rPr lang="it-IT" sz="2800" b="1" dirty="0">
                <a:latin typeface="Times New Roman" panose="02020603050405020304" pitchFamily="18" charset="0"/>
                <a:cs typeface="Times New Roman" panose="02020603050405020304" pitchFamily="18" charset="0"/>
              </a:rPr>
              <a:t>OGGETTO</a:t>
            </a:r>
          </a:p>
          <a:p>
            <a:pPr lvl="0">
              <a:spcAft>
                <a:spcPts val="1142"/>
              </a:spcAft>
            </a:pPr>
            <a:r>
              <a:rPr lang="it-IT" sz="2800" b="1" dirty="0">
                <a:latin typeface="Times New Roman" panose="02020603050405020304" pitchFamily="18" charset="0"/>
                <a:cs typeface="Times New Roman" panose="02020603050405020304" pitchFamily="18" charset="0"/>
              </a:rPr>
              <a:t>Lotto n. 1 - Fornitura di carta in risme naturale ecologica e riciclata e relativi servizi connessi</a:t>
            </a:r>
          </a:p>
          <a:p>
            <a:pPr lvl="0" algn="just">
              <a:spcAft>
                <a:spcPts val="1142"/>
              </a:spcAft>
            </a:pPr>
            <a:r>
              <a:rPr lang="it-IT" sz="2000" dirty="0">
                <a:latin typeface="Times New Roman" panose="02020603050405020304" pitchFamily="18" charset="0"/>
                <a:cs typeface="Times New Roman" panose="02020603050405020304" pitchFamily="18" charset="0"/>
              </a:rPr>
              <a:t>Il Lotto 1 ha per oggetto la fornitura di “Carta in risme naturale ecologica e riciclata” (come di seguito specificato) nel rispetto dei criteri indicati nel Decreto del Ministero dell’Ambiente e della tutela del territorio e del mare del 04/04/2013 pubblicato in G.U. n. 102 del 03/05/2013. Si tratta, in particolare, dei seguenti prodotti:</a:t>
            </a:r>
          </a:p>
          <a:p>
            <a:pPr marL="342900" lvl="0" indent="-342900" algn="ctr">
              <a:spcAft>
                <a:spcPts val="1142"/>
              </a:spcAft>
              <a:buFont typeface="Arial" panose="020B0604020202020204" pitchFamily="34" charset="0"/>
              <a:buChar char="•"/>
            </a:pPr>
            <a:r>
              <a:rPr lang="it-IT" sz="2000" dirty="0">
                <a:latin typeface="Times New Roman" panose="02020603050405020304" pitchFamily="18" charset="0"/>
                <a:cs typeface="Times New Roman" panose="02020603050405020304" pitchFamily="18" charset="0"/>
              </a:rPr>
              <a:t>carta A/4 naturale gr. 80 Risma da 500 fogli</a:t>
            </a:r>
          </a:p>
          <a:p>
            <a:pPr marL="342900" lvl="0" indent="-342900" algn="ctr">
              <a:spcAft>
                <a:spcPts val="1142"/>
              </a:spcAft>
              <a:buFont typeface="Arial" panose="020B0604020202020204" pitchFamily="34" charset="0"/>
              <a:buChar char="•"/>
            </a:pPr>
            <a:r>
              <a:rPr lang="it-IT" sz="2000" dirty="0">
                <a:latin typeface="Times New Roman" panose="02020603050405020304" pitchFamily="18" charset="0"/>
                <a:cs typeface="Times New Roman" panose="02020603050405020304" pitchFamily="18" charset="0"/>
              </a:rPr>
              <a:t>carta A/4 riciclata gr. 80 Risma da 500 fogli</a:t>
            </a:r>
          </a:p>
          <a:p>
            <a:pPr marL="342900" lvl="0" indent="-342900" algn="ctr">
              <a:spcAft>
                <a:spcPts val="1142"/>
              </a:spcAft>
              <a:buFont typeface="Arial" panose="020B0604020202020204" pitchFamily="34" charset="0"/>
              <a:buChar char="•"/>
            </a:pPr>
            <a:r>
              <a:rPr lang="it-IT" sz="2000" dirty="0">
                <a:latin typeface="Times New Roman" panose="02020603050405020304" pitchFamily="18" charset="0"/>
                <a:cs typeface="Times New Roman" panose="02020603050405020304" pitchFamily="18" charset="0"/>
              </a:rPr>
              <a:t>carta A/3 naturale gr. 80 Risma da 500 fogli</a:t>
            </a:r>
          </a:p>
          <a:p>
            <a:pPr marL="342900" lvl="0" indent="-342900" algn="ctr">
              <a:spcAft>
                <a:spcPts val="1142"/>
              </a:spcAft>
              <a:buFont typeface="Arial" panose="020B0604020202020204" pitchFamily="34" charset="0"/>
              <a:buChar char="•"/>
            </a:pPr>
            <a:r>
              <a:rPr lang="it-IT" sz="2000" dirty="0">
                <a:latin typeface="Times New Roman" panose="02020603050405020304" pitchFamily="18" charset="0"/>
                <a:cs typeface="Times New Roman" panose="02020603050405020304" pitchFamily="18" charset="0"/>
              </a:rPr>
              <a:t>carta A/3 riciclata gr. 80 Risma da 500 fogli </a:t>
            </a:r>
          </a:p>
          <a:p>
            <a:pPr marL="342900" lvl="0" indent="-342900" algn="ctr">
              <a:spcAft>
                <a:spcPts val="1142"/>
              </a:spcAft>
              <a:buFont typeface="Arial" panose="020B0604020202020204" pitchFamily="34" charset="0"/>
              <a:buChar char="•"/>
            </a:pPr>
            <a:r>
              <a:rPr lang="it-IT" sz="2000" dirty="0">
                <a:latin typeface="Times New Roman" panose="02020603050405020304" pitchFamily="18" charset="0"/>
                <a:cs typeface="Times New Roman" panose="02020603050405020304" pitchFamily="18" charset="0"/>
              </a:rPr>
              <a:t>carta A/5 naturale gr. 80 Risma da 500 fogli </a:t>
            </a:r>
          </a:p>
          <a:p>
            <a:pPr marL="342900" lvl="0" indent="-342900" algn="ctr">
              <a:spcAft>
                <a:spcPts val="1142"/>
              </a:spcAft>
              <a:buFont typeface="Arial" panose="020B0604020202020204" pitchFamily="34" charset="0"/>
              <a:buChar char="•"/>
            </a:pPr>
            <a:r>
              <a:rPr lang="it-IT" sz="2000" dirty="0">
                <a:latin typeface="Times New Roman" panose="02020603050405020304" pitchFamily="18" charset="0"/>
                <a:cs typeface="Times New Roman" panose="02020603050405020304" pitchFamily="18" charset="0"/>
              </a:rPr>
              <a:t>carta A/4 naturale gr 160 Risma da 250 fogli </a:t>
            </a:r>
          </a:p>
          <a:p>
            <a:pPr marL="342900" lvl="0" indent="-342900" algn="ctr">
              <a:spcAft>
                <a:spcPts val="1142"/>
              </a:spcAft>
              <a:buFont typeface="Arial" panose="020B0604020202020204" pitchFamily="34" charset="0"/>
              <a:buChar char="•"/>
            </a:pPr>
            <a:r>
              <a:rPr lang="it-IT" sz="2000" dirty="0">
                <a:latin typeface="Times New Roman" panose="02020603050405020304" pitchFamily="18" charset="0"/>
                <a:cs typeface="Times New Roman" panose="02020603050405020304" pitchFamily="18" charset="0"/>
              </a:rPr>
              <a:t>carta A/3 naturale gr 160 Risma da 250 fogli</a:t>
            </a:r>
            <a:endParaRPr lang="it-IT" sz="2000" u="sng" dirty="0">
              <a:latin typeface="Times New Roman" panose="02020603050405020304" pitchFamily="18" charset="0"/>
              <a:cs typeface="Times New Roman" panose="02020603050405020304" pitchFamily="18" charset="0"/>
            </a:endParaRPr>
          </a:p>
          <a:p>
            <a:pPr lvl="0">
              <a:spcAft>
                <a:spcPts val="1142"/>
              </a:spcAft>
            </a:pPr>
            <a:r>
              <a:rPr lang="it-IT" sz="2000" b="1" dirty="0">
                <a:latin typeface="Times New Roman" panose="02020603050405020304" pitchFamily="18" charset="0"/>
                <a:cs typeface="Times New Roman" panose="02020603050405020304" pitchFamily="18" charset="0"/>
              </a:rPr>
              <a:t>Le specifiche tecniche dei prodotti sono specificate nell’Allegato «SCHEDE TECNICHE».</a:t>
            </a:r>
          </a:p>
          <a:p>
            <a:pPr lvl="0" algn="just">
              <a:spcAft>
                <a:spcPts val="1142"/>
              </a:spcAft>
            </a:pPr>
            <a:endParaRPr lang="it-IT" sz="2000" u="sng" dirty="0">
              <a:solidFill>
                <a:srgbClr val="FF0000"/>
              </a:solidFill>
              <a:latin typeface="Times New Roman" panose="02020603050405020304" pitchFamily="18" charset="0"/>
              <a:cs typeface="Times New Roman" panose="02020603050405020304" pitchFamily="18" charset="0"/>
            </a:endParaRPr>
          </a:p>
          <a:p>
            <a:pPr lvl="0" algn="just">
              <a:spcAft>
                <a:spcPts val="1142"/>
              </a:spcAft>
            </a:pPr>
            <a:endParaRPr lang="it-IT" sz="32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32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r>
              <a:rPr lang="it-IT" sz="2600" dirty="0">
                <a:solidFill>
                  <a:srgbClr val="1C1C1C"/>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916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5974" y="383458"/>
            <a:ext cx="11651226" cy="6326624"/>
          </a:xfrm>
        </p:spPr>
        <p:txBody>
          <a:bodyPr>
            <a:noAutofit/>
          </a:bodyPr>
          <a:lstStyle/>
          <a:p>
            <a:br>
              <a:rPr lang="it-IT" sz="1600"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PROCEDURA DI ADESIONE ALLA CONVENZIONE</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L’Amministrazione contraente che intenda aderire alla Convenzione per la «Fornitura di carta in risme naturale ecologica e riciclata e relativi servizi connessi» </a:t>
            </a:r>
            <a:r>
              <a:rPr lang="it-IT" sz="1600" dirty="0">
                <a:solidFill>
                  <a:srgbClr val="1C1C1C"/>
                </a:solidFill>
                <a:latin typeface="Times New Roman" panose="02020603050405020304" pitchFamily="18" charset="0"/>
                <a:ea typeface="+mn-ea"/>
                <a:cs typeface="Times New Roman" panose="02020603050405020304" pitchFamily="18" charset="0"/>
              </a:rPr>
              <a:t>dovrà:</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 Convenzione di cui trattasi (CARTA), 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CAPITOLATO TECNICO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CONVENZIONE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LISTINO PREZZI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SCHEDE TECNICHE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CONFERMA DI ADESIONE E NULLA OSTA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ORDINATIVO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SCHEDA SINTETICA RIEPILOGATIVA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CONTATTI FORNITORI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PROSPETTO RIEPILOGATIVO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CONTESTAZIONE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APPLICAZIONE PENALI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l’Amministrazione dovrà registrarsi attraverso la piattaforma GT-SUAM, la quale genererà un </a:t>
            </a:r>
            <a:r>
              <a:rPr lang="it-IT" sz="1600" b="1" dirty="0">
                <a:latin typeface="Times New Roman" panose="02020603050405020304" pitchFamily="18" charset="0"/>
                <a:cs typeface="Times New Roman" panose="02020603050405020304" pitchFamily="18" charset="0"/>
              </a:rPr>
              <a:t>RIEPILOGO ADESIONE da allegare all’Ordinativo di fornitura.</a:t>
            </a:r>
          </a:p>
        </p:txBody>
      </p:sp>
      <p:sp>
        <p:nvSpPr>
          <p:cNvPr id="3" name="Rettangolo 2"/>
          <p:cNvSpPr/>
          <p:nvPr/>
        </p:nvSpPr>
        <p:spPr>
          <a:xfrm>
            <a:off x="457200" y="497542"/>
            <a:ext cx="10604090"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75846" y="351692"/>
            <a:ext cx="11737731" cy="5458265"/>
          </a:xfrm>
        </p:spPr>
        <p:txBody>
          <a:bodyPr>
            <a:normAutofit/>
          </a:bodyPr>
          <a:lstStyle/>
          <a:p>
            <a:pPr lvl="0">
              <a:lnSpc>
                <a:spcPct val="100000"/>
              </a:lnSpc>
              <a:spcBef>
                <a:spcPts val="0"/>
              </a:spcBef>
              <a:spcAft>
                <a:spcPts val="1142"/>
              </a:spcAft>
            </a:pPr>
            <a:r>
              <a:rPr lang="it-IT" sz="3100" b="1" dirty="0">
                <a:latin typeface="Times New Roman" panose="02020603050405020304" pitchFamily="18" charset="0"/>
                <a:cs typeface="Times New Roman" panose="02020603050405020304" pitchFamily="18" charset="0"/>
              </a:rPr>
              <a:t>PROCEDURA DI ADESIONE ALLA CONVENZIONE</a:t>
            </a:r>
            <a:br>
              <a:rPr lang="it-IT" sz="2400" dirty="0">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1. CONFERMA DI ADESIONE </a:t>
            </a:r>
            <a:r>
              <a:rPr lang="it-IT" sz="1800" dirty="0">
                <a:solidFill>
                  <a:srgbClr val="1C1C1C"/>
                </a:solidFill>
                <a:latin typeface="Times New Roman" panose="02020603050405020304" pitchFamily="18" charset="0"/>
                <a:cs typeface="Times New Roman" panose="02020603050405020304" pitchFamily="18" charset="0"/>
              </a:rPr>
              <a:t>(Modello CONFERMA DI ADESIONE E NULLA OSTA): documento mediante il quale l’Amministrazione contraente conferma alla SUAM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800" dirty="0">
                <a:solidFill>
                  <a:srgbClr val="1C1C1C"/>
                </a:solidFill>
                <a:latin typeface="Times New Roman" panose="02020603050405020304" pitchFamily="18" charset="0"/>
                <a:cs typeface="Times New Roman" panose="02020603050405020304" pitchFamily="18" charset="0"/>
              </a:rPr>
              <a:t>: con questo atto, che la SUAM invia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3. ORDINATIVO DI FORNITURA (Modello ORDINATIVO DI FORNITURA</a:t>
            </a:r>
            <a:r>
              <a:rPr lang="it-IT" sz="1800" dirty="0">
                <a:solidFill>
                  <a:srgbClr val="1C1C1C"/>
                </a:solidFill>
                <a:latin typeface="Times New Roman" panose="02020603050405020304" pitchFamily="18" charset="0"/>
                <a:cs typeface="Times New Roman" panose="02020603050405020304" pitchFamily="18" charset="0"/>
              </a:rPr>
              <a:t>): contratto attuativo della Convenzione che l’Amministrazione contraente deve caricare su GT 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a:t>
            </a:r>
            <a:br>
              <a:rPr lang="it-IT" sz="1800" dirty="0">
                <a:solidFill>
                  <a:srgbClr val="1C1C1C"/>
                </a:solidFill>
                <a:latin typeface="Times New Roman" panose="02020603050405020304" pitchFamily="18" charset="0"/>
                <a:cs typeface="Times New Roman" panose="02020603050405020304" pitchFamily="18" charset="0"/>
              </a:rPr>
            </a:br>
            <a:br>
              <a:rPr lang="it-IT" sz="1800" u="sng" dirty="0">
                <a:solidFill>
                  <a:srgbClr val="FF0000"/>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7" y="246185"/>
            <a:ext cx="11843238" cy="6450037"/>
          </a:xfrm>
        </p:spPr>
        <p:txBody>
          <a:bodyPr>
            <a:normAutofit/>
          </a:bodyPr>
          <a:lstStyle/>
          <a:p>
            <a:r>
              <a:rPr lang="it-IT" sz="2800" b="1" dirty="0">
                <a:latin typeface="Times New Roman" panose="02020603050405020304" pitchFamily="18" charset="0"/>
                <a:cs typeface="Times New Roman" panose="02020603050405020304" pitchFamily="18" charset="0"/>
              </a:rPr>
              <a:t>CONFERMA DI ADESIONE</a:t>
            </a:r>
            <a:br>
              <a:rPr lang="it-IT" sz="3200" dirty="0">
                <a:solidFill>
                  <a:srgbClr val="FF0000"/>
                </a:solidFill>
                <a:latin typeface="Times New Roman" panose="02020603050405020304" pitchFamily="18" charset="0"/>
                <a:cs typeface="Times New Roman" panose="02020603050405020304" pitchFamily="18" charset="0"/>
              </a:rPr>
            </a:br>
            <a:br>
              <a:rPr lang="it-IT" sz="2200" dirty="0"/>
            </a:br>
            <a:r>
              <a:rPr lang="it-IT" sz="1800" dirty="0">
                <a:latin typeface="Times New Roman" panose="02020603050405020304" pitchFamily="18" charset="0"/>
                <a:cs typeface="Times New Roman" panose="02020603050405020304" pitchFamily="18" charset="0"/>
              </a:rPr>
              <a:t>L’ Amministrazione interessata, successivamente al ricevimento della comunicazione da parte della SUAM di avvenuta pubblicazione della Convenzione, deve trasmettere alla SUAM,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a:t>
            </a:r>
            <a:r>
              <a:rPr lang="it-IT" sz="1800" b="1" dirty="0">
                <a:latin typeface="Times New Roman" panose="02020603050405020304" pitchFamily="18" charset="0"/>
                <a:cs typeface="Times New Roman" panose="02020603050405020304" pitchFamily="18" charset="0"/>
              </a:rPr>
              <a:t>L’importo </a:t>
            </a:r>
            <a:r>
              <a:rPr lang="it-IT" sz="1800" b="1" u="sng" dirty="0">
                <a:latin typeface="Times New Roman" panose="02020603050405020304" pitchFamily="18" charset="0"/>
                <a:cs typeface="Times New Roman" panose="02020603050405020304" pitchFamily="18" charset="0"/>
              </a:rPr>
              <a:t>presuntivo</a:t>
            </a:r>
            <a:r>
              <a:rPr lang="it-IT" sz="1800" b="1" dirty="0">
                <a:latin typeface="Times New Roman" panose="02020603050405020304" pitchFamily="18" charset="0"/>
                <a:cs typeface="Times New Roman" panose="02020603050405020304" pitchFamily="18" charset="0"/>
              </a:rPr>
              <a:t> di adesione alla Convenzione </a:t>
            </a:r>
            <a:r>
              <a:rPr lang="it-IT" sz="1800" dirty="0">
                <a:latin typeface="Times New Roman" panose="02020603050405020304" pitchFamily="18" charset="0"/>
                <a:cs typeface="Times New Roman" panose="02020603050405020304" pitchFamily="18" charset="0"/>
              </a:rPr>
              <a:t>sulla base delle stime effettuate dall’Amministrazione contraente considerando il listino prezzi allegato alla Convenzione;</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 Convenzione, pari a 48 mesi);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del Direttore dell’esecuzione del contratto ed il suo contatto di posta elettronica.</a:t>
            </a:r>
            <a:br>
              <a:rPr lang="it-IT" sz="1800" dirty="0"/>
            </a:br>
            <a:br>
              <a:rPr lang="it-IT" sz="1800" dirty="0"/>
            </a:br>
            <a:br>
              <a:rPr lang="it-IT" sz="1800" dirty="0"/>
            </a:br>
            <a:br>
              <a:rPr lang="it-IT" sz="1800" dirty="0"/>
            </a:b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3108543"/>
          </a:xfrm>
          <a:prstGeom prst="rect">
            <a:avLst/>
          </a:prstGeom>
        </p:spPr>
        <p:txBody>
          <a:bodyPr wrap="square">
            <a:spAutoFit/>
          </a:bodyPr>
          <a:lstStyle/>
          <a:p>
            <a:pPr lvl="0"/>
            <a:r>
              <a:rPr lang="it-IT" sz="2800" b="1" dirty="0">
                <a:latin typeface="Times New Roman" panose="02020603050405020304" pitchFamily="18" charset="0"/>
                <a:ea typeface="+mj-ea"/>
                <a:cs typeface="Times New Roman" panose="02020603050405020304" pitchFamily="18" charset="0"/>
              </a:rPr>
              <a:t>NULLA OSTA DELLA SUAM</a:t>
            </a:r>
          </a:p>
          <a:p>
            <a:pPr lvl="0"/>
            <a:endParaRPr lang="it-IT" sz="2400" dirty="0"/>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dell’Amministrazione contraente, ne prenderà atto e rilascerà, </a:t>
            </a:r>
            <a:r>
              <a:rPr lang="it-IT" sz="2000" u="sng" dirty="0">
                <a:latin typeface="Times New Roman" panose="02020603050405020304" pitchFamily="18" charset="0"/>
                <a:ea typeface="+mj-ea"/>
                <a:cs typeface="Times New Roman" panose="02020603050405020304" pitchFamily="18" charset="0"/>
              </a:rPr>
              <a:t>tramite PEC</a:t>
            </a:r>
            <a:r>
              <a:rPr lang="it-IT" sz="2000" dirty="0">
                <a:latin typeface="Times New Roman" panose="02020603050405020304" pitchFamily="18" charset="0"/>
                <a:ea typeface="+mj-ea"/>
                <a:cs typeface="Times New Roman" panose="02020603050405020304" pitchFamily="18" charset="0"/>
              </a:rPr>
              <a:t>, il NULLA OSTA.</a:t>
            </a:r>
          </a:p>
          <a:p>
            <a:pPr lvl="0" algn="just"/>
            <a:endParaRPr lang="it-IT" sz="2000" dirty="0">
              <a:latin typeface="Times New Roman" panose="02020603050405020304" pitchFamily="18" charset="0"/>
              <a:ea typeface="+mj-ea"/>
              <a:cs typeface="Times New Roman" panose="02020603050405020304" pitchFamily="18" charset="0"/>
            </a:endParaRPr>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L’Amministrazione contraente, in seguito al ricevimento del nulla osta da parte della SUAM, è autorizzata ad avviare l’interlocuzione con il Fornitore.</a:t>
            </a:r>
          </a:p>
          <a:p>
            <a:pPr lvl="0" algn="just"/>
            <a:endParaRPr lang="it-IT" sz="2000" dirty="0">
              <a:latin typeface="Times New Roman" panose="02020603050405020304" pitchFamily="18" charset="0"/>
              <a:ea typeface="+mj-ea"/>
              <a:cs typeface="Times New Roman" panose="02020603050405020304" pitchFamily="18" charset="0"/>
            </a:endParaRPr>
          </a:p>
          <a:p>
            <a:pPr lvl="0" algn="just"/>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9798</TotalTime>
  <Words>2898</Words>
  <Application>Microsoft Office PowerPoint</Application>
  <PresentationFormat>Widescreen</PresentationFormat>
  <Paragraphs>103</Paragraphs>
  <Slides>17</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Avenir Next LT Pro</vt:lpstr>
      <vt:lpstr>Calibri</vt:lpstr>
      <vt:lpstr>Times New Roman</vt:lpstr>
      <vt:lpstr>AccentBoxVTI</vt:lpstr>
      <vt:lpstr>SUAM- SOGGETTO AGGREGATORE DELLA REGIONE MARCHE</vt:lpstr>
      <vt:lpstr>PREMESSA</vt:lpstr>
      <vt:lpstr>PREMESSA</vt:lpstr>
      <vt:lpstr>IL FORNITORE – LOTTO 1</vt:lpstr>
      <vt:lpstr>Presentazione standard di PowerPoint</vt:lpstr>
      <vt:lpstr> PROCEDURA DI ADESIONE ALLA CONVENZIONE L’Amministrazione contraente che intenda aderire alla Convenzione per la «Fornitura di carta in risme naturale ecologica e riciclata e relativi servizi connessi»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(CARTA), è presente il «Manuale Operativo per l’adesione sulla piattaforma GT- SUAM» ed una serie di allegati:  - CAPITOLATO TECNICO - CONVENZIONE - LISTINO PREZZI - SCHEDE TECNICHE - Modello CONFERMA DI ADESIONE E NULLA OSTA - Modello ORDINATIVO DI FORNITURA - SCHEDA SINTETICA RIEPILOGATIVA - CONTATTI FORNITORI - PROSPETTO RIEPILOGATIVO PENALI - STANDARD DI LETTERA CONTESTAZIONE PENALI - STANDARD DI LETTERA APPLICAZIONE PENALI  4) Dopo aver preso visione della documentazione ed aver ottenuto il nulla osta da parte della SUAM per aderire alla Convenzione l’Amministrazione dovrà registrarsi attraverso la piattaforma GT-SUAM, la quale genererà un RIEPILOGO ADESIONE da allegare all’Ordinativo di fornitura.</vt:lpstr>
      <vt:lpstr>PROCEDURA DI ADESIONE ALLA CONVENZIONE La procedura di adesione alla Convenzione si articola come segue:  1. CONFERMA DI ADESIONE (Modello CONFERMA DI ADESIONE E NULLA OSTA):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ORDINATIVO DI FORNITURA (Modello ORDINATIVO DI FORNITURA): contratto attuativo della Convenzione che l’Amministrazione contraente deve caricare su GT 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   </vt:lpstr>
      <vt:lpstr>CONFERMA DI ADESIONE  L’ Amministrazione interessata, successivamente al ricevimento della comunicazione da parte della SUAM di avvenuta pubblicazione della Convenzione, deve trasmettere alla SUAM, tramite PEC, la CONFERMA DI ADESIONE, sottoscritta da un soggetto autorizzato ad impegnare formalmente e legalmente la stessa.  Attraverso la Conferma di adesione l’Amministrazione fornirà alla SUAM i seguenti elementi:  a) L’importo presuntivo di adesione alla Convenzione sulla base delle stime effettuate dall’Amministrazione contraente considerando il listino prezzi allegato alla Convenzione;  c) Il termine entro cui saranno emessi gli Ordinativi di Fornitura (che non potrà superare il periodo di validità della Convenzione, pari a 48 mesi);  d) Il nominativo del Direttore dell’esecuzione del contratto ed il suo contatto di posta elettronica.     </vt:lpstr>
      <vt:lpstr>Presentazione standard di PowerPoint</vt:lpstr>
      <vt:lpstr>Presentazione standard di PowerPoint</vt:lpstr>
      <vt:lpstr>Presentazione standard di PowerPoint</vt:lpstr>
      <vt:lpstr>Presentazione standard di PowerPoint</vt:lpstr>
      <vt:lpstr>             MODALITA’ DI  CONSEGNA  Il Fornitore dovrà consegnare la merce all’indirizzo indicato nell’Ordinativo di Fornitura/Ordine di Esecuzione entro il termine stabilito e/o indicato dall’Amministrazione.  Gli oneri relativi alla consegna della fornitura sono interamente a carico del Fornitore.  Per consegna si intende ogni onere relativo all’imballaggio, carico, trasporto, scarico, consegna al piano stradale, consegna al magazzino, consegna al piano/piani diversi e qualsiasi altra attività ad essa strumentale.  La consegna delle risme di carta potrà avvenire o in scatole o in pallet/bancali a seconda del quantitativo di risme ordinato.  MINIMO ORDINABILE Il Fornitore è tenuto a dare esecuzione alle richieste di consegna contenenti l’indicazione di un quantitativo di carta A4 o A5 ecologica e/o riciclata il cui totale non sia inferiore a 100 risme, oppure un quantitativo di carta A3 ecologica e/o riciclata inferiore a 50 risme solo se tale quantitativo è abbinato ad una richiesta di consegna presso lo stesso punto/luogo di un ordine di carta A4 ecologica e/o riciclata uguale o superiore alle 100 risme.  Nel caso della consegna della carta in pallet, il fornitore è tenuto a dare esecuzione alle richieste di consegna per una quantità minima di un pallet/bancale per ciascun formato.                          </vt:lpstr>
      <vt:lpstr>            TEMPI DI CONSEGNA  La consegna dovrà avvenire entro e non oltre i seguenti termini, pena l’applicazione delle penali specificate nell’allegato «Prospetto riepilogativo penali» e precisamente:  a) per richiesta di consegna di carta espressa in risme (A4 ecologica e riciclata, A3 ecologica e riciclata, A5 naturale), nel rispetto della quantità minima ordinabile, entro il termine perentorio di 7 (sette) giorni lavorativi a decorrere dalla data di ricezione della richiesta; b) per richiesta di consegna espressa in pallets/bancali entro il termine perentorio di 12 (dodici) giorni lavorativi dalla data di ricezione della richiesta; c) per richiesta di consegna urgente di carta espressa in risme (A4 ecologica e riciclata, A3 ecologica e riciclata, A5 naturale), nel rispetto della quantità minima ordinabile salvo diverso accordo con il fornitore, entro il termine perentorio di 4 (quattro) giorni lavorativi a decorrere dalla data di ricezione della richiesta.   L’avvenuta consegna sarà comprovata dal documento di trasporto (D.D.T.). Il D.D.T. dovrà essere sottoscritto dall’Amministrazione e dal Fornitore (anche per mezzo del soggetto da questi incaricato del trasporto dei prodotti). Per ulteriori specificazioni si veda il paragrafo 4.5 del Capitolato tecnico.                     </vt:lpstr>
      <vt:lpstr>           SERVIZI CONNESSI I servizi descritti, necessari per l’esatto adempimento degli obblighi contrattuali, sono connessi ed accessori alla fornitura dei prodotti. Detti servizi sono quindi prestati dal Fornitore unitamente alla fornitura medesima ed il relativo corrispettivo deve intendersi incluso nel prezzo di ciascun prodotto offerto in sede di gara.  Si intendono per servizi connessi:  • SUPPORTO E ASSISTENZA ALLA FORNITURA/CONTACT CENTER  Il Fornitore, alla data di attivazione di ogni Convenzione e per tutta la durata della stessa e dei singoli Ordinativi di Fornitura/Ordine di Esecuzione, dovrà avere attivato e reso operativo un servizio di supporto e assistenza (“Contact Center”) mediante la messa a disposizione di almeno un numero di telefono e un indirizzo e-mail e PEC. Il servizio dovrà essere disponibile in tutti i giorni lavorativi dell’anno (con esclusione di un periodo massimo di 2 settimane nel periodo estivo) almeno dalle ore 9:00 alle ore 13:00 e dalle ore 14:30 alle ore 17:00. Dopo tali orari il Fornitore dovrà attivare una segreteria telefonica che registrerà le chiamate, le quali dovranno intendersi come ricevute alle ore 9:00 del giorno lavorativo successivo. Il servizio di supporto e assistenza deve consentire all’Amministrazione di chiedere informazioni e chiarimenti relativi a: - prodotti e servizi compresi nella Convenzione; - modalità di attivazione della Convenzione; - modalità di compilazione ed invio dell’Ordinativo di Fornitura/Ordine di Esecuzione; - modalità e tempistiche di consegna; - stato delle richieste di consegna e/o delle consegne stesse; - modalità di inoltro dei reclami.   • MONITORAGGIO E REPORTISTICA  la SUAM si riserva la facoltà di monitorare il corretto adempimento e l’esecuzione delle prestazioni relative alla Convenzione attraverso l’analisi di apposita reportistica richiesta al Fornitore, il quale dovrà inviare alla SUAM i dati aggregati e riassuntivi relativi alle prestazioni contrattuali secondo le specifiche modalità che saranno comunicate al Fornitore medesimo.                  </vt:lpstr>
      <vt:lpstr>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 - silvia.tummolo@studio.unibo.it</cp:lastModifiedBy>
  <cp:revision>160</cp:revision>
  <cp:lastPrinted>2020-09-10T09:09:09Z</cp:lastPrinted>
  <dcterms:created xsi:type="dcterms:W3CDTF">2020-06-30T09:04:18Z</dcterms:created>
  <dcterms:modified xsi:type="dcterms:W3CDTF">2020-12-28T11:10:27Z</dcterms:modified>
</cp:coreProperties>
</file>